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B694A-3950-4DBB-B6A5-A164469FABFE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B8DD7-2ACD-463D-A1ED-AD56B700D97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1FB42-C0A3-4274-9CBF-7E36712AD37F}" type="datetimeFigureOut">
              <a:rPr lang="es-ES" smtClean="0"/>
              <a:pPr/>
              <a:t>25/03/2014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2D0DF-735F-4D5E-99C9-6CB47C3A87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D0DF-735F-4D5E-99C9-6CB47C3A8743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D818D-FFF4-4090-8E42-40A2D2212F5D}" type="datetimeFigureOut">
              <a:rPr lang="nl-NL" smtClean="0"/>
              <a:pPr/>
              <a:t>25-3-2014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FB715-68EB-4AD7-9631-859D95B9E21D}" type="slidenum">
              <a:rPr lang="nl-NL" smtClean="0"/>
              <a:pPr/>
              <a:t>‹Nº›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5" descr="Powerpoint-template-second-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77" y="0"/>
            <a:ext cx="8784975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2480" y="1124744"/>
            <a:ext cx="251520" cy="216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1907704" y="1340768"/>
            <a:ext cx="7236296" cy="5517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Box 7"/>
          <p:cNvSpPr txBox="1"/>
          <p:nvPr/>
        </p:nvSpPr>
        <p:spPr>
          <a:xfrm>
            <a:off x="2214024" y="1772816"/>
            <a:ext cx="66784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C&amp;D</a:t>
            </a:r>
            <a:r>
              <a:rPr lang="en-GB" sz="2400" b="1" dirty="0"/>
              <a:t> </a:t>
            </a:r>
            <a:r>
              <a:rPr lang="en-GB" sz="2400" b="1" dirty="0" err="1"/>
              <a:t>Advocaten</a:t>
            </a:r>
            <a:r>
              <a:rPr lang="en-GB" sz="2400" b="1" dirty="0"/>
              <a:t> </a:t>
            </a:r>
            <a:r>
              <a:rPr lang="en-GB" sz="2400" b="1" dirty="0" smtClean="0"/>
              <a:t> </a:t>
            </a:r>
          </a:p>
          <a:p>
            <a:r>
              <a:rPr lang="en-GB" b="1" dirty="0" smtClean="0"/>
              <a:t>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 </a:t>
            </a:r>
            <a:r>
              <a:rPr lang="es-ES" b="1" dirty="0" smtClean="0"/>
              <a:t>Gustavo </a:t>
            </a:r>
            <a:r>
              <a:rPr lang="es-ES" b="1" dirty="0"/>
              <a:t>Calero </a:t>
            </a:r>
            <a:r>
              <a:rPr lang="es-ES" b="1" dirty="0" err="1"/>
              <a:t>Monereo</a:t>
            </a:r>
            <a:r>
              <a:rPr lang="es-ES" b="1" dirty="0"/>
              <a:t>           </a:t>
            </a:r>
            <a:r>
              <a:rPr lang="es-ES" b="1" dirty="0" err="1" smtClean="0"/>
              <a:t>Advocaat</a:t>
            </a:r>
            <a:r>
              <a:rPr lang="es-ES" b="1" dirty="0" smtClean="0"/>
              <a:t> </a:t>
            </a:r>
            <a:r>
              <a:rPr lang="es-ES" b="1" dirty="0"/>
              <a:t>(EN/SP</a:t>
            </a:r>
            <a:r>
              <a:rPr lang="es-ES" b="1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nl-NL" dirty="0"/>
          </a:p>
          <a:p>
            <a:pPr>
              <a:buFont typeface="Arial" pitchFamily="34" charset="0"/>
              <a:buChar char="•"/>
            </a:pPr>
            <a:r>
              <a:rPr lang="es-ES" b="1" dirty="0"/>
              <a:t> </a:t>
            </a:r>
            <a:r>
              <a:rPr lang="es-ES" b="1" dirty="0" smtClean="0"/>
              <a:t>Francisco </a:t>
            </a:r>
            <a:r>
              <a:rPr lang="es-ES" b="1" dirty="0"/>
              <a:t>Delgado Montilla       </a:t>
            </a:r>
            <a:r>
              <a:rPr lang="es-ES" b="1" dirty="0" err="1" smtClean="0"/>
              <a:t>Advocaat</a:t>
            </a:r>
            <a:r>
              <a:rPr lang="es-ES" b="1" dirty="0" smtClean="0"/>
              <a:t> </a:t>
            </a:r>
            <a:r>
              <a:rPr lang="es-ES" b="1" dirty="0"/>
              <a:t>(EN/SP</a:t>
            </a:r>
            <a:r>
              <a:rPr lang="es-ES" b="1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nl-NL" dirty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 </a:t>
            </a:r>
            <a:r>
              <a:rPr lang="en-GB" b="1" dirty="0" err="1" smtClean="0"/>
              <a:t>Ariane</a:t>
            </a:r>
            <a:r>
              <a:rPr lang="en-GB" b="1" dirty="0" smtClean="0"/>
              <a:t> </a:t>
            </a:r>
            <a:r>
              <a:rPr lang="en-GB" b="1" dirty="0"/>
              <a:t>van </a:t>
            </a:r>
            <a:r>
              <a:rPr lang="en-GB" b="1" dirty="0" err="1"/>
              <a:t>Wijk</a:t>
            </a:r>
            <a:r>
              <a:rPr lang="en-GB" b="1" dirty="0"/>
              <a:t>                      </a:t>
            </a:r>
            <a:r>
              <a:rPr lang="en-GB" b="1" dirty="0" smtClean="0"/>
              <a:t>     </a:t>
            </a:r>
            <a:r>
              <a:rPr lang="en-GB" b="1" dirty="0" err="1" smtClean="0"/>
              <a:t>Commercieel</a:t>
            </a:r>
            <a:r>
              <a:rPr lang="en-GB" b="1" dirty="0" smtClean="0"/>
              <a:t> </a:t>
            </a:r>
            <a:r>
              <a:rPr lang="en-GB" b="1" dirty="0" err="1" smtClean="0"/>
              <a:t>assistent</a:t>
            </a:r>
            <a:r>
              <a:rPr lang="en-GB" b="1" dirty="0" smtClean="0"/>
              <a:t> </a:t>
            </a:r>
            <a:r>
              <a:rPr lang="en-GB" b="1" dirty="0"/>
              <a:t>(NL/EN/SP)</a:t>
            </a:r>
            <a:endParaRPr lang="nl-NL" dirty="0"/>
          </a:p>
          <a:p>
            <a:endParaRPr lang="en-GB" b="1" dirty="0" smtClean="0"/>
          </a:p>
          <a:p>
            <a:endParaRPr lang="en-GB" b="1" dirty="0" smtClean="0"/>
          </a:p>
        </p:txBody>
      </p:sp>
      <p:pic>
        <p:nvPicPr>
          <p:cNvPr id="11" name="Picture 10" descr="Advocaat-Costa-del-Sol---interieur.jpg"/>
          <p:cNvPicPr>
            <a:picLocks noChangeAspect="1"/>
          </p:cNvPicPr>
          <p:nvPr/>
        </p:nvPicPr>
        <p:blipFill>
          <a:blip r:embed="rId3" cstate="print"/>
          <a:srcRect t="29927" b="13961"/>
          <a:stretch>
            <a:fillRect/>
          </a:stretch>
        </p:blipFill>
        <p:spPr>
          <a:xfrm>
            <a:off x="2411760" y="4293096"/>
            <a:ext cx="6192688" cy="2030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5" descr="Powerpoint-template-second-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77" y="0"/>
            <a:ext cx="8784975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2480" y="1124744"/>
            <a:ext cx="251520" cy="216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1907704" y="1340768"/>
            <a:ext cx="7236296" cy="5517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2195736" y="1772816"/>
            <a:ext cx="669674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Koopproces in Spanje </a:t>
            </a:r>
            <a:endParaRPr lang="nl-NL" sz="2400" dirty="0"/>
          </a:p>
          <a:p>
            <a:r>
              <a:rPr lang="nl-NL" b="1" dirty="0"/>
              <a:t/>
            </a:r>
            <a:br>
              <a:rPr lang="nl-NL" b="1" dirty="0"/>
            </a:br>
            <a:r>
              <a:rPr lang="nl-NL" b="1" dirty="0">
                <a:solidFill>
                  <a:srgbClr val="00B0F0"/>
                </a:solidFill>
              </a:rPr>
              <a:t>1. Bezichtigingsfase </a:t>
            </a:r>
            <a:r>
              <a:rPr lang="nl-NL" b="1" dirty="0" smtClean="0">
                <a:solidFill>
                  <a:srgbClr val="00B0F0"/>
                </a:solidFill>
              </a:rPr>
              <a:t>	</a:t>
            </a:r>
            <a:r>
              <a:rPr lang="nl-NL" b="1" dirty="0">
                <a:solidFill>
                  <a:srgbClr val="00B0F0"/>
                </a:solidFill>
              </a:rPr>
              <a:t>	</a:t>
            </a:r>
            <a:r>
              <a:rPr lang="nl-NL" b="1" dirty="0" smtClean="0">
                <a:solidFill>
                  <a:srgbClr val="00B0F0"/>
                </a:solidFill>
              </a:rPr>
              <a:t>	</a:t>
            </a:r>
            <a:r>
              <a:rPr lang="nl-NL" b="1" i="1" dirty="0" smtClean="0">
                <a:solidFill>
                  <a:srgbClr val="00B0F0"/>
                </a:solidFill>
              </a:rPr>
              <a:t>Makelaar</a:t>
            </a:r>
            <a:r>
              <a:rPr lang="nl-NL" b="1" dirty="0" smtClean="0">
                <a:solidFill>
                  <a:srgbClr val="00B0F0"/>
                </a:solidFill>
              </a:rPr>
              <a:t>  	</a:t>
            </a:r>
          </a:p>
          <a:p>
            <a:pPr lvl="1">
              <a:buFont typeface="Arial" pitchFamily="34" charset="0"/>
              <a:buChar char="•"/>
            </a:pPr>
            <a:r>
              <a:rPr lang="nl-NL" sz="1600" dirty="0" smtClean="0">
                <a:solidFill>
                  <a:srgbClr val="00B0F0"/>
                </a:solidFill>
              </a:rPr>
              <a:t> Reserveringscontract </a:t>
            </a:r>
          </a:p>
          <a:p>
            <a:pPr lvl="1">
              <a:buFont typeface="Arial" pitchFamily="34" charset="0"/>
              <a:buChar char="•"/>
            </a:pPr>
            <a:r>
              <a:rPr lang="nl-NL" sz="1600" dirty="0" smtClean="0">
                <a:solidFill>
                  <a:srgbClr val="00B0F0"/>
                </a:solidFill>
              </a:rPr>
              <a:t> € 3.000 a € 6.000 reservering</a:t>
            </a:r>
          </a:p>
          <a:p>
            <a:endParaRPr lang="nl-NL" dirty="0"/>
          </a:p>
          <a:p>
            <a:r>
              <a:rPr lang="en-GB" b="1" dirty="0" smtClean="0">
                <a:solidFill>
                  <a:srgbClr val="FF0000"/>
                </a:solidFill>
              </a:rPr>
              <a:t>2</a:t>
            </a:r>
            <a:r>
              <a:rPr lang="en-GB" b="1" dirty="0">
                <a:solidFill>
                  <a:srgbClr val="FF0000"/>
                </a:solidFill>
              </a:rPr>
              <a:t>. </a:t>
            </a:r>
            <a:r>
              <a:rPr lang="en-GB" b="1" dirty="0" err="1">
                <a:solidFill>
                  <a:srgbClr val="FF0000"/>
                </a:solidFill>
              </a:rPr>
              <a:t>Onderzoeksfase</a:t>
            </a:r>
            <a:r>
              <a:rPr lang="en-GB" b="1" i="1" dirty="0">
                <a:solidFill>
                  <a:srgbClr val="FF0000"/>
                </a:solidFill>
              </a:rPr>
              <a:t>			</a:t>
            </a:r>
            <a:r>
              <a:rPr lang="en-GB" b="1" i="1" dirty="0" smtClean="0">
                <a:solidFill>
                  <a:srgbClr val="FF0000"/>
                </a:solidFill>
              </a:rPr>
              <a:t>	</a:t>
            </a:r>
            <a:r>
              <a:rPr lang="en-GB" b="1" i="1" dirty="0" err="1" smtClean="0">
                <a:solidFill>
                  <a:srgbClr val="FF0000"/>
                </a:solidFill>
              </a:rPr>
              <a:t>Advocaat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</a:p>
          <a:p>
            <a:pPr marL="457200" lvl="2">
              <a:buFont typeface="Arial" pitchFamily="34" charset="0"/>
              <a:buChar char="•"/>
            </a:pPr>
            <a:r>
              <a:rPr lang="nl-NL" sz="1600" dirty="0" smtClean="0">
                <a:solidFill>
                  <a:srgbClr val="FF0000"/>
                </a:solidFill>
              </a:rPr>
              <a:t> Privé koopcontract </a:t>
            </a:r>
          </a:p>
          <a:p>
            <a:pPr marL="457200" lvl="2">
              <a:buFont typeface="Arial" pitchFamily="34" charset="0"/>
              <a:buChar char="•"/>
            </a:pPr>
            <a:r>
              <a:rPr lang="nl-NL" sz="1600" dirty="0" smtClean="0">
                <a:solidFill>
                  <a:srgbClr val="FF0000"/>
                </a:solidFill>
              </a:rPr>
              <a:t> 10% aanbetaling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endParaRPr lang="nl-NL" dirty="0"/>
          </a:p>
          <a:p>
            <a:r>
              <a:rPr lang="nl-NL" b="1" dirty="0" smtClean="0">
                <a:solidFill>
                  <a:srgbClr val="00B050"/>
                </a:solidFill>
              </a:rPr>
              <a:t>3. Eigendomsakte</a:t>
            </a:r>
            <a:r>
              <a:rPr lang="nl-NL" b="1" i="1" dirty="0">
                <a:solidFill>
                  <a:srgbClr val="00B050"/>
                </a:solidFill>
              </a:rPr>
              <a:t>			</a:t>
            </a:r>
            <a:r>
              <a:rPr lang="nl-NL" b="1" i="1" dirty="0" smtClean="0">
                <a:solidFill>
                  <a:srgbClr val="00B050"/>
                </a:solidFill>
              </a:rPr>
              <a:t>	Notaris</a:t>
            </a:r>
            <a:r>
              <a:rPr lang="nl-NL" b="1" i="1" dirty="0">
                <a:solidFill>
                  <a:srgbClr val="00B050"/>
                </a:solidFill>
              </a:rPr>
              <a:t>	  </a:t>
            </a:r>
            <a:endParaRPr lang="nl-NL" b="1" i="1" dirty="0" smtClean="0">
              <a:solidFill>
                <a:srgbClr val="00B050"/>
              </a:solidFill>
            </a:endParaRPr>
          </a:p>
          <a:p>
            <a:pPr marL="457200" lvl="2">
              <a:buFont typeface="Arial" pitchFamily="34" charset="0"/>
              <a:buChar char="•"/>
            </a:pPr>
            <a:r>
              <a:rPr lang="nl-NL" sz="1600" dirty="0" smtClean="0">
                <a:solidFill>
                  <a:srgbClr val="00B050"/>
                </a:solidFill>
              </a:rPr>
              <a:t> Eigendomsakte (Escritura publica)</a:t>
            </a:r>
          </a:p>
          <a:p>
            <a:pPr marL="457200" lvl="2">
              <a:buFont typeface="Arial" pitchFamily="34" charset="0"/>
              <a:buChar char="•"/>
            </a:pPr>
            <a:r>
              <a:rPr lang="nl-NL" sz="1600" b="1" i="1" dirty="0" smtClean="0">
                <a:solidFill>
                  <a:srgbClr val="00B050"/>
                </a:solidFill>
              </a:rPr>
              <a:t> </a:t>
            </a:r>
            <a:r>
              <a:rPr lang="nl-NL" sz="1600" dirty="0" smtClean="0">
                <a:solidFill>
                  <a:srgbClr val="00B050"/>
                </a:solidFill>
              </a:rPr>
              <a:t>Rest verkoopprijs</a:t>
            </a:r>
            <a:r>
              <a:rPr lang="nl-NL" sz="1600" b="1" dirty="0"/>
              <a:t/>
            </a:r>
            <a:br>
              <a:rPr lang="nl-NL" sz="1600" b="1" dirty="0"/>
            </a:br>
            <a:endParaRPr lang="nl-NL" sz="1600" dirty="0"/>
          </a:p>
          <a:p>
            <a:r>
              <a:rPr lang="nl-NL" b="1" dirty="0">
                <a:solidFill>
                  <a:srgbClr val="FF0000"/>
                </a:solidFill>
              </a:rPr>
              <a:t>4. </a:t>
            </a:r>
            <a:r>
              <a:rPr lang="nl-NL" b="1" dirty="0" smtClean="0">
                <a:solidFill>
                  <a:srgbClr val="FF0000"/>
                </a:solidFill>
              </a:rPr>
              <a:t>After</a:t>
            </a:r>
            <a:r>
              <a:rPr lang="nl-NL" b="1" dirty="0">
                <a:solidFill>
                  <a:srgbClr val="FF0000"/>
                </a:solidFill>
              </a:rPr>
              <a:t>-</a:t>
            </a:r>
            <a:r>
              <a:rPr lang="nl-NL" b="1" dirty="0" smtClean="0">
                <a:solidFill>
                  <a:srgbClr val="FF0000"/>
                </a:solidFill>
              </a:rPr>
              <a:t>sale </a:t>
            </a:r>
            <a:r>
              <a:rPr lang="nl-NL" b="1" dirty="0">
                <a:solidFill>
                  <a:srgbClr val="FF0000"/>
                </a:solidFill>
              </a:rPr>
              <a:t>werkzaamheden</a:t>
            </a:r>
            <a:r>
              <a:rPr lang="nl-NL" b="1" i="1" dirty="0">
                <a:solidFill>
                  <a:srgbClr val="FF0000"/>
                </a:solidFill>
              </a:rPr>
              <a:t>	</a:t>
            </a:r>
            <a:r>
              <a:rPr lang="nl-NL" b="1" i="1" dirty="0" smtClean="0">
                <a:solidFill>
                  <a:srgbClr val="FF0000"/>
                </a:solidFill>
              </a:rPr>
              <a:t>	Advocaat </a:t>
            </a:r>
            <a:r>
              <a:rPr lang="nl-NL" b="1" i="1" dirty="0">
                <a:solidFill>
                  <a:srgbClr val="FF0000"/>
                </a:solidFill>
              </a:rPr>
              <a:t>/ Adviseur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>
              <a:solidFill>
                <a:srgbClr val="FF0000"/>
              </a:solidFill>
            </a:endParaRPr>
          </a:p>
          <a:p>
            <a:endParaRPr lang="nl-NL" dirty="0"/>
          </a:p>
        </p:txBody>
      </p:sp>
      <p:pic>
        <p:nvPicPr>
          <p:cNvPr id="12" name="Picture 11" descr="free-vector-purzen-house-icon-clip-art_104702_Purzen_House_Icon_clip_art_high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2431678"/>
            <a:ext cx="504056" cy="394003"/>
          </a:xfrm>
          <a:prstGeom prst="rect">
            <a:avLst/>
          </a:prstGeom>
        </p:spPr>
      </p:pic>
      <p:pic>
        <p:nvPicPr>
          <p:cNvPr id="13" name="Picture 12" descr="search_ideogra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3497018"/>
            <a:ext cx="432048" cy="432048"/>
          </a:xfrm>
          <a:prstGeom prst="rect">
            <a:avLst/>
          </a:prstGeom>
        </p:spPr>
      </p:pic>
      <p:pic>
        <p:nvPicPr>
          <p:cNvPr id="14" name="Picture 13" descr="5753628-173336-icon-page-curl-blac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4424572"/>
            <a:ext cx="576064" cy="576064"/>
          </a:xfrm>
          <a:prstGeom prst="rect">
            <a:avLst/>
          </a:prstGeom>
        </p:spPr>
      </p:pic>
      <p:pic>
        <p:nvPicPr>
          <p:cNvPr id="15" name="Picture 14" descr="travel_bag_suitcas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21864" y="5425274"/>
            <a:ext cx="504056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5" descr="Powerpoint-template-second-hom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377" y="0"/>
            <a:ext cx="8784975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2480" y="1124744"/>
            <a:ext cx="251520" cy="216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1907704" y="1340768"/>
            <a:ext cx="7236296" cy="5517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2195736" y="1772816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400" b="1" dirty="0" smtClean="0">
                <a:solidFill>
                  <a:srgbClr val="00B0F0"/>
                </a:solidFill>
              </a:rPr>
              <a:t>Bezichtigingsfase	   		</a:t>
            </a:r>
            <a:r>
              <a:rPr lang="nl-NL" sz="2400" b="1" i="1" dirty="0" smtClean="0">
                <a:solidFill>
                  <a:srgbClr val="00B0F0"/>
                </a:solidFill>
              </a:rPr>
              <a:t>Makelaar</a:t>
            </a:r>
            <a:r>
              <a:rPr lang="nl-NL" sz="2400" b="1" dirty="0" smtClean="0">
                <a:solidFill>
                  <a:srgbClr val="00B0F0"/>
                </a:solidFill>
              </a:rPr>
              <a:t>  </a:t>
            </a:r>
          </a:p>
          <a:p>
            <a:pPr marL="342900" indent="-342900">
              <a:buAutoNum type="arabicPeriod"/>
            </a:pPr>
            <a:endParaRPr lang="nl-NL" b="1" dirty="0" smtClean="0">
              <a:solidFill>
                <a:srgbClr val="00B0F0"/>
              </a:solidFill>
            </a:endParaRPr>
          </a:p>
          <a:p>
            <a:pPr lvl="0"/>
            <a:r>
              <a:rPr lang="en-GB" sz="1700" b="1" dirty="0" smtClean="0">
                <a:solidFill>
                  <a:srgbClr val="00B0F0"/>
                </a:solidFill>
              </a:rPr>
              <a:t>1.1 De </a:t>
            </a:r>
            <a:r>
              <a:rPr lang="en-GB" sz="1700" b="1" dirty="0" err="1" smtClean="0">
                <a:solidFill>
                  <a:srgbClr val="00B0F0"/>
                </a:solidFill>
              </a:rPr>
              <a:t>zoektocht</a:t>
            </a:r>
            <a:endParaRPr lang="en-GB" sz="1700" b="1" dirty="0" smtClean="0">
              <a:solidFill>
                <a:srgbClr val="00B0F0"/>
              </a:solidFill>
            </a:endParaRPr>
          </a:p>
          <a:p>
            <a:pPr lvl="0">
              <a:buFontTx/>
              <a:buChar char="-"/>
            </a:pPr>
            <a:endParaRPr lang="nl-NL" sz="1700" b="1" dirty="0">
              <a:solidFill>
                <a:srgbClr val="00B0F0"/>
              </a:solidFill>
            </a:endParaRPr>
          </a:p>
          <a:p>
            <a:pPr lvl="0"/>
            <a:r>
              <a:rPr lang="en-GB" sz="1700" b="1" dirty="0" smtClean="0">
                <a:solidFill>
                  <a:srgbClr val="00B0F0"/>
                </a:solidFill>
              </a:rPr>
              <a:t>1.2 </a:t>
            </a:r>
            <a:r>
              <a:rPr lang="en-GB" sz="1700" b="1" dirty="0" err="1" smtClean="0">
                <a:solidFill>
                  <a:srgbClr val="00B0F0"/>
                </a:solidFill>
              </a:rPr>
              <a:t>Reserveringscontract</a:t>
            </a:r>
            <a:r>
              <a:rPr lang="en-GB" sz="1700" b="1" dirty="0" smtClean="0">
                <a:solidFill>
                  <a:srgbClr val="00B0F0"/>
                </a:solidFill>
              </a:rPr>
              <a:t> </a:t>
            </a:r>
            <a:r>
              <a:rPr lang="en-GB" sz="1700" b="1" dirty="0">
                <a:solidFill>
                  <a:srgbClr val="00B0F0"/>
                </a:solidFill>
              </a:rPr>
              <a:t>&amp; </a:t>
            </a:r>
            <a:r>
              <a:rPr lang="en-GB" sz="1700" b="1" dirty="0" err="1">
                <a:solidFill>
                  <a:srgbClr val="00B0F0"/>
                </a:solidFill>
              </a:rPr>
              <a:t>Reserveringsbedrag</a:t>
            </a:r>
            <a:r>
              <a:rPr lang="en-GB" sz="1700" b="1" i="1" dirty="0">
                <a:solidFill>
                  <a:srgbClr val="00B0F0"/>
                </a:solidFill>
              </a:rPr>
              <a:t> </a:t>
            </a:r>
            <a:endParaRPr lang="nl-NL" sz="1700" b="1" dirty="0">
              <a:solidFill>
                <a:srgbClr val="00B0F0"/>
              </a:solidFill>
            </a:endParaRPr>
          </a:p>
          <a:p>
            <a:pPr marL="342900" indent="-342900"/>
            <a:endParaRPr lang="nl-NL" b="1" dirty="0" smtClean="0">
              <a:solidFill>
                <a:srgbClr val="00B0F0"/>
              </a:solidFill>
            </a:endParaRPr>
          </a:p>
          <a:p>
            <a:endParaRPr lang="nl-NL" b="1" dirty="0" smtClean="0">
              <a:solidFill>
                <a:srgbClr val="00B0F0"/>
              </a:solidFill>
            </a:endParaRP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2" name="Picture 11" descr="free-vector-purzen-house-icon-clip-art_104702_Purzen_House_Icon_clip_art_high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6512" y="1772816"/>
            <a:ext cx="504056" cy="3940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5" descr="Powerpoint-template-second-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77" y="0"/>
            <a:ext cx="8784975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2480" y="1124744"/>
            <a:ext cx="251520" cy="216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1907704" y="1340768"/>
            <a:ext cx="7236296" cy="5517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u="sng"/>
          </a:p>
        </p:txBody>
      </p:sp>
      <p:sp>
        <p:nvSpPr>
          <p:cNvPr id="9" name="TextBox 8"/>
          <p:cNvSpPr txBox="1"/>
          <p:nvPr/>
        </p:nvSpPr>
        <p:spPr>
          <a:xfrm>
            <a:off x="2195736" y="1772817"/>
            <a:ext cx="67687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2. </a:t>
            </a:r>
            <a:r>
              <a:rPr lang="en-GB" sz="2400" b="1" dirty="0" err="1" smtClean="0">
                <a:solidFill>
                  <a:srgbClr val="FF0000"/>
                </a:solidFill>
              </a:rPr>
              <a:t>Onderzoeksfase</a:t>
            </a:r>
            <a:r>
              <a:rPr lang="en-GB" sz="2400" b="1" i="1" dirty="0" smtClean="0">
                <a:solidFill>
                  <a:srgbClr val="FF0000"/>
                </a:solidFill>
              </a:rPr>
              <a:t>			  </a:t>
            </a:r>
            <a:r>
              <a:rPr lang="en-GB" sz="2400" b="1" i="1" dirty="0" err="1" smtClean="0">
                <a:solidFill>
                  <a:srgbClr val="FF0000"/>
                </a:solidFill>
              </a:rPr>
              <a:t>Advocaat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AutoNum type="arabicPeriod"/>
            </a:pPr>
            <a:endParaRPr lang="nl-NL" b="1" dirty="0" smtClean="0">
              <a:solidFill>
                <a:srgbClr val="FF0000"/>
              </a:solidFill>
            </a:endParaRPr>
          </a:p>
          <a:p>
            <a:pPr lvl="0"/>
            <a:r>
              <a:rPr lang="en-GB" sz="1700" b="1" dirty="0" smtClean="0">
                <a:solidFill>
                  <a:srgbClr val="FF0000"/>
                </a:solidFill>
              </a:rPr>
              <a:t>2.1 Het </a:t>
            </a:r>
            <a:r>
              <a:rPr lang="en-GB" sz="1700" b="1" dirty="0" err="1">
                <a:solidFill>
                  <a:srgbClr val="FF0000"/>
                </a:solidFill>
              </a:rPr>
              <a:t>officiële</a:t>
            </a:r>
            <a:r>
              <a:rPr lang="en-GB" sz="1700" b="1" dirty="0">
                <a:solidFill>
                  <a:srgbClr val="FF0000"/>
                </a:solidFill>
              </a:rPr>
              <a:t> </a:t>
            </a:r>
            <a:r>
              <a:rPr lang="en-GB" sz="1700" b="1" dirty="0" err="1">
                <a:solidFill>
                  <a:srgbClr val="FF0000"/>
                </a:solidFill>
              </a:rPr>
              <a:t>onderzoek</a:t>
            </a:r>
            <a:r>
              <a:rPr lang="en-GB" sz="1700" b="1" dirty="0">
                <a:solidFill>
                  <a:srgbClr val="FF0000"/>
                </a:solidFill>
              </a:rPr>
              <a:t> </a:t>
            </a:r>
            <a:endParaRPr lang="nl-NL" sz="1700" b="1" dirty="0">
              <a:solidFill>
                <a:srgbClr val="FF0000"/>
              </a:solidFill>
            </a:endParaRPr>
          </a:p>
          <a:p>
            <a:pPr lvl="0"/>
            <a:endParaRPr lang="en-GB" sz="800" dirty="0" smtClean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err="1" smtClean="0">
                <a:solidFill>
                  <a:srgbClr val="FF0000"/>
                </a:solidFill>
              </a:rPr>
              <a:t>Begroting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>
                <a:solidFill>
                  <a:srgbClr val="FF0000"/>
                </a:solidFill>
              </a:rPr>
              <a:t>kosten</a:t>
            </a:r>
            <a:r>
              <a:rPr lang="en-GB" sz="1600" dirty="0">
                <a:solidFill>
                  <a:srgbClr val="FF0000"/>
                </a:solidFill>
              </a:rPr>
              <a:t> &amp; </a:t>
            </a:r>
            <a:r>
              <a:rPr lang="en-GB" sz="1600" dirty="0" err="1">
                <a:solidFill>
                  <a:srgbClr val="FF0000"/>
                </a:solidFill>
              </a:rPr>
              <a:t>belastingen</a:t>
            </a:r>
            <a:endParaRPr lang="nl-NL" sz="1600" dirty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err="1" smtClean="0">
                <a:solidFill>
                  <a:srgbClr val="FF0000"/>
                </a:solidFill>
              </a:rPr>
              <a:t>Machtiging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endParaRPr lang="nl-NL" sz="1600" dirty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" sz="1600" dirty="0" smtClean="0">
                <a:solidFill>
                  <a:srgbClr val="FF0000"/>
                </a:solidFill>
              </a:rPr>
              <a:t>Registro </a:t>
            </a:r>
            <a:r>
              <a:rPr lang="es-ES" sz="1600" dirty="0">
                <a:solidFill>
                  <a:srgbClr val="FF0000"/>
                </a:solidFill>
              </a:rPr>
              <a:t>de la Propiedad &amp; Catastro</a:t>
            </a:r>
            <a:endParaRPr lang="nl-NL" sz="1600" dirty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err="1" smtClean="0">
                <a:solidFill>
                  <a:srgbClr val="FF0000"/>
                </a:solidFill>
              </a:rPr>
              <a:t>Gemeentelijke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>
                <a:solidFill>
                  <a:srgbClr val="FF0000"/>
                </a:solidFill>
              </a:rPr>
              <a:t>archieven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endParaRPr lang="nl-NL" sz="1600" dirty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err="1" smtClean="0">
                <a:solidFill>
                  <a:srgbClr val="FF0000"/>
                </a:solidFill>
              </a:rPr>
              <a:t>Schulden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>
                <a:solidFill>
                  <a:srgbClr val="FF0000"/>
                </a:solidFill>
              </a:rPr>
              <a:t>&amp; </a:t>
            </a:r>
            <a:r>
              <a:rPr lang="en-GB" sz="1600" dirty="0" err="1">
                <a:solidFill>
                  <a:srgbClr val="FF0000"/>
                </a:solidFill>
              </a:rPr>
              <a:t>Juridische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correspondentie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endParaRPr lang="nl-NL" sz="1600" dirty="0">
              <a:solidFill>
                <a:srgbClr val="FF0000"/>
              </a:solidFill>
            </a:endParaRPr>
          </a:p>
          <a:p>
            <a:pPr marL="342900" indent="-342900"/>
            <a:endParaRPr lang="nl-NL" b="1" dirty="0" smtClean="0">
              <a:solidFill>
                <a:srgbClr val="FF0000"/>
              </a:solidFill>
            </a:endParaRPr>
          </a:p>
          <a:p>
            <a:pPr lvl="0"/>
            <a:r>
              <a:rPr lang="en-GB" sz="1700" b="1" i="1" dirty="0" smtClean="0">
                <a:solidFill>
                  <a:srgbClr val="C00000"/>
                </a:solidFill>
              </a:rPr>
              <a:t>2.1 The </a:t>
            </a:r>
            <a:r>
              <a:rPr lang="en-GB" sz="1700" b="1" i="1" dirty="0">
                <a:solidFill>
                  <a:srgbClr val="C00000"/>
                </a:solidFill>
              </a:rPr>
              <a:t>official investigation</a:t>
            </a:r>
            <a:endParaRPr lang="nl-NL" sz="1700" b="1" i="1" dirty="0">
              <a:solidFill>
                <a:srgbClr val="C00000"/>
              </a:solidFill>
            </a:endParaRPr>
          </a:p>
          <a:p>
            <a:pPr lvl="0"/>
            <a:endParaRPr lang="en-GB" sz="800" i="1" dirty="0" smtClean="0">
              <a:solidFill>
                <a:srgbClr val="C0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sz="1600" i="1" dirty="0" smtClean="0">
                <a:solidFill>
                  <a:srgbClr val="C00000"/>
                </a:solidFill>
              </a:rPr>
              <a:t>Estimation </a:t>
            </a:r>
            <a:r>
              <a:rPr lang="en-GB" sz="1600" i="1" dirty="0">
                <a:solidFill>
                  <a:srgbClr val="C00000"/>
                </a:solidFill>
              </a:rPr>
              <a:t>of costs and taxes</a:t>
            </a:r>
            <a:endParaRPr lang="nl-NL" sz="1600" i="1" dirty="0">
              <a:solidFill>
                <a:srgbClr val="C0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sz="1600" i="1" dirty="0" smtClean="0">
                <a:solidFill>
                  <a:srgbClr val="C00000"/>
                </a:solidFill>
              </a:rPr>
              <a:t>Power </a:t>
            </a:r>
            <a:r>
              <a:rPr lang="en-GB" sz="1600" i="1" dirty="0">
                <a:solidFill>
                  <a:srgbClr val="C00000"/>
                </a:solidFill>
              </a:rPr>
              <a:t>of Attorney</a:t>
            </a:r>
            <a:endParaRPr lang="nl-NL" sz="1600" i="1" dirty="0">
              <a:solidFill>
                <a:srgbClr val="C0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" sz="1600" i="1" dirty="0" smtClean="0">
                <a:solidFill>
                  <a:srgbClr val="C00000"/>
                </a:solidFill>
              </a:rPr>
              <a:t>Registro </a:t>
            </a:r>
            <a:r>
              <a:rPr lang="es-ES" sz="1600" i="1" dirty="0">
                <a:solidFill>
                  <a:srgbClr val="C00000"/>
                </a:solidFill>
              </a:rPr>
              <a:t>de la Propiedad &amp; Catastro </a:t>
            </a:r>
            <a:endParaRPr lang="nl-NL" sz="1600" i="1" dirty="0">
              <a:solidFill>
                <a:srgbClr val="C0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sz="1600" i="1" dirty="0" smtClean="0">
                <a:solidFill>
                  <a:srgbClr val="C00000"/>
                </a:solidFill>
              </a:rPr>
              <a:t>Town </a:t>
            </a:r>
            <a:r>
              <a:rPr lang="en-GB" sz="1600" i="1" dirty="0">
                <a:solidFill>
                  <a:srgbClr val="C00000"/>
                </a:solidFill>
              </a:rPr>
              <a:t>hall archives</a:t>
            </a:r>
            <a:endParaRPr lang="nl-NL" sz="1600" i="1" dirty="0">
              <a:solidFill>
                <a:srgbClr val="C0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sz="1600" i="1" dirty="0" smtClean="0">
                <a:solidFill>
                  <a:srgbClr val="C00000"/>
                </a:solidFill>
              </a:rPr>
              <a:t>Debts </a:t>
            </a:r>
            <a:r>
              <a:rPr lang="en-GB" sz="1600" i="1" dirty="0">
                <a:solidFill>
                  <a:srgbClr val="C00000"/>
                </a:solidFill>
              </a:rPr>
              <a:t>&amp; Legal </a:t>
            </a:r>
            <a:r>
              <a:rPr lang="en-GB" sz="1600" i="1" dirty="0" smtClean="0">
                <a:solidFill>
                  <a:srgbClr val="C00000"/>
                </a:solidFill>
              </a:rPr>
              <a:t>correspondence</a:t>
            </a:r>
            <a:endParaRPr lang="nl-NL" sz="1600" i="1" dirty="0">
              <a:solidFill>
                <a:srgbClr val="C00000"/>
              </a:solidFill>
            </a:endParaRPr>
          </a:p>
        </p:txBody>
      </p:sp>
      <p:pic>
        <p:nvPicPr>
          <p:cNvPr id="11" name="Picture 10" descr="search_ideogra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1772816"/>
            <a:ext cx="432048" cy="432048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6143636" y="2714620"/>
            <a:ext cx="14975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600" dirty="0" smtClean="0">
                <a:solidFill>
                  <a:schemeClr val="bg1">
                    <a:lumMod val="95000"/>
                  </a:schemeClr>
                </a:solidFill>
              </a:rPr>
              <a:t>NL</a:t>
            </a:r>
            <a:endParaRPr lang="es-ES" sz="9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134390" y="4788298"/>
            <a:ext cx="15808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600" dirty="0" smtClean="0">
                <a:solidFill>
                  <a:schemeClr val="bg1">
                    <a:lumMod val="95000"/>
                  </a:schemeClr>
                </a:solidFill>
              </a:rPr>
              <a:t>EN</a:t>
            </a:r>
            <a:endParaRPr lang="es-ES" sz="9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5" descr="Powerpoint-template-second-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77" y="0"/>
            <a:ext cx="8784975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2480" y="1124744"/>
            <a:ext cx="251520" cy="216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1907704" y="1340768"/>
            <a:ext cx="7236296" cy="5517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11 CuadroTexto"/>
          <p:cNvSpPr txBox="1"/>
          <p:nvPr/>
        </p:nvSpPr>
        <p:spPr>
          <a:xfrm>
            <a:off x="6143636" y="2714620"/>
            <a:ext cx="14975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600" dirty="0" smtClean="0">
                <a:solidFill>
                  <a:schemeClr val="bg1">
                    <a:lumMod val="95000"/>
                  </a:schemeClr>
                </a:solidFill>
              </a:rPr>
              <a:t>NL</a:t>
            </a:r>
            <a:endParaRPr lang="es-ES" sz="9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134390" y="4788298"/>
            <a:ext cx="15808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600" dirty="0" smtClean="0">
                <a:solidFill>
                  <a:schemeClr val="bg1">
                    <a:lumMod val="95000"/>
                  </a:schemeClr>
                </a:solidFill>
              </a:rPr>
              <a:t>EN</a:t>
            </a:r>
            <a:endParaRPr lang="es-ES" sz="9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736" y="1772817"/>
            <a:ext cx="684076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2. </a:t>
            </a:r>
            <a:r>
              <a:rPr lang="en-GB" sz="2400" b="1" dirty="0" err="1" smtClean="0">
                <a:solidFill>
                  <a:srgbClr val="FF0000"/>
                </a:solidFill>
              </a:rPr>
              <a:t>Onderzoeksfase</a:t>
            </a:r>
            <a:r>
              <a:rPr lang="en-GB" sz="2400" b="1" i="1" dirty="0" smtClean="0">
                <a:solidFill>
                  <a:srgbClr val="FF0000"/>
                </a:solidFill>
              </a:rPr>
              <a:t>			  </a:t>
            </a:r>
            <a:r>
              <a:rPr lang="en-GB" sz="2400" b="1" i="1" dirty="0" err="1" smtClean="0">
                <a:solidFill>
                  <a:srgbClr val="FF0000"/>
                </a:solidFill>
              </a:rPr>
              <a:t>Advocaat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AutoNum type="arabicPeriod"/>
            </a:pPr>
            <a:endParaRPr lang="nl-NL" b="1" dirty="0" smtClean="0">
              <a:solidFill>
                <a:srgbClr val="FF0000"/>
              </a:solidFill>
            </a:endParaRPr>
          </a:p>
          <a:p>
            <a:r>
              <a:rPr lang="en-GB" sz="1700" b="1" dirty="0" smtClean="0">
                <a:solidFill>
                  <a:srgbClr val="FF0000"/>
                </a:solidFill>
              </a:rPr>
              <a:t>2.</a:t>
            </a:r>
            <a:r>
              <a:rPr lang="nl-NL" sz="1700" b="1" dirty="0" smtClean="0">
                <a:solidFill>
                  <a:srgbClr val="FF0000"/>
                </a:solidFill>
              </a:rPr>
              <a:t>2 Afspraken koper &amp; verkoper (privé </a:t>
            </a:r>
            <a:r>
              <a:rPr lang="nl-NL" sz="1700" b="1" dirty="0">
                <a:solidFill>
                  <a:srgbClr val="FF0000"/>
                </a:solidFill>
              </a:rPr>
              <a:t>koopcontract &amp; aanbetaling</a:t>
            </a:r>
            <a:r>
              <a:rPr lang="nl-NL" sz="1700" b="1" dirty="0" smtClean="0">
                <a:solidFill>
                  <a:srgbClr val="FF0000"/>
                </a:solidFill>
              </a:rPr>
              <a:t>)</a:t>
            </a:r>
          </a:p>
          <a:p>
            <a:endParaRPr lang="nl-NL" sz="800" b="1" dirty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nl-NL" sz="1600" dirty="0" smtClean="0">
                <a:solidFill>
                  <a:srgbClr val="FF0000"/>
                </a:solidFill>
              </a:rPr>
              <a:t>Definitieve prijs &amp; Betalingsplan</a:t>
            </a:r>
          </a:p>
          <a:p>
            <a:pPr marL="800100" lvl="1" indent="-342900">
              <a:buFont typeface="+mj-lt"/>
              <a:buAutoNum type="alphaLcParenR"/>
            </a:pPr>
            <a:r>
              <a:rPr lang="nl-NL" sz="1600" dirty="0" smtClean="0">
                <a:solidFill>
                  <a:srgbClr val="FF0000"/>
                </a:solidFill>
              </a:rPr>
              <a:t>Belastingspecificaties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nl-NL" sz="1600" dirty="0" smtClean="0">
                <a:solidFill>
                  <a:srgbClr val="FF0000"/>
                </a:solidFill>
              </a:rPr>
              <a:t>Beperkende voorwaarden (hypotheek, problemen onderzoek, etc.)</a:t>
            </a:r>
          </a:p>
          <a:p>
            <a:pPr marL="800100" lvl="1" indent="-342900">
              <a:buFont typeface="+mj-lt"/>
              <a:buAutoNum type="alphaLcParenR"/>
            </a:pPr>
            <a:r>
              <a:rPr lang="nl-NL" sz="1600" dirty="0" smtClean="0">
                <a:solidFill>
                  <a:srgbClr val="FF0000"/>
                </a:solidFill>
              </a:rPr>
              <a:t>Terugtrekking zonder geldige reden</a:t>
            </a:r>
          </a:p>
          <a:p>
            <a:pPr marL="800100" lvl="1" indent="-342900">
              <a:buFont typeface="+mj-lt"/>
              <a:buAutoNum type="alphaLcParenR"/>
            </a:pPr>
            <a:r>
              <a:rPr lang="nl-NL" sz="1600" dirty="0" smtClean="0">
                <a:solidFill>
                  <a:srgbClr val="FF0000"/>
                </a:solidFill>
              </a:rPr>
              <a:t>Deadline tekenen eigendomsakte notaris</a:t>
            </a:r>
            <a:endParaRPr lang="nl-NL" sz="1600" dirty="0">
              <a:solidFill>
                <a:srgbClr val="FF0000"/>
              </a:solidFill>
            </a:endParaRPr>
          </a:p>
          <a:p>
            <a:pPr lvl="0"/>
            <a:endParaRPr lang="en-GB" sz="800" dirty="0" smtClean="0">
              <a:solidFill>
                <a:srgbClr val="FF0000"/>
              </a:solidFill>
            </a:endParaRPr>
          </a:p>
          <a:p>
            <a:pPr marL="342900" indent="-342900"/>
            <a:endParaRPr lang="nl-NL" b="1" dirty="0" smtClean="0">
              <a:solidFill>
                <a:srgbClr val="FF0000"/>
              </a:solidFill>
            </a:endParaRPr>
          </a:p>
          <a:p>
            <a:r>
              <a:rPr lang="en-GB" sz="1700" b="1" i="1" dirty="0" smtClean="0">
                <a:solidFill>
                  <a:srgbClr val="C00000"/>
                </a:solidFill>
              </a:rPr>
              <a:t>2.2 </a:t>
            </a:r>
            <a:r>
              <a:rPr lang="en-GB" sz="1700" b="1" i="1" dirty="0">
                <a:solidFill>
                  <a:srgbClr val="C00000"/>
                </a:solidFill>
              </a:rPr>
              <a:t>Agreements seller &amp; buyer </a:t>
            </a:r>
            <a:r>
              <a:rPr lang="en-GB" sz="1700" b="1" i="1" dirty="0" smtClean="0">
                <a:solidFill>
                  <a:srgbClr val="C00000"/>
                </a:solidFill>
              </a:rPr>
              <a:t>(priv. </a:t>
            </a:r>
            <a:r>
              <a:rPr lang="en-GB" sz="1700" b="1" i="1" dirty="0">
                <a:solidFill>
                  <a:srgbClr val="C00000"/>
                </a:solidFill>
              </a:rPr>
              <a:t>purchase contract </a:t>
            </a:r>
            <a:r>
              <a:rPr lang="en-GB" sz="1700" b="1" i="1" dirty="0" smtClean="0">
                <a:solidFill>
                  <a:srgbClr val="C00000"/>
                </a:solidFill>
              </a:rPr>
              <a:t>&amp; </a:t>
            </a:r>
            <a:r>
              <a:rPr lang="en-GB" sz="1700" b="1" i="1" dirty="0">
                <a:solidFill>
                  <a:srgbClr val="C00000"/>
                </a:solidFill>
              </a:rPr>
              <a:t>down payment) </a:t>
            </a:r>
            <a:endParaRPr lang="en-GB" sz="1700" b="1" i="1" dirty="0" smtClean="0">
              <a:solidFill>
                <a:srgbClr val="C00000"/>
              </a:solidFill>
            </a:endParaRPr>
          </a:p>
          <a:p>
            <a:endParaRPr lang="en-GB" sz="800" b="1" i="1" dirty="0">
              <a:solidFill>
                <a:srgbClr val="C0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sz="1600" i="1" dirty="0" smtClean="0">
                <a:solidFill>
                  <a:srgbClr val="C00000"/>
                </a:solidFill>
              </a:rPr>
              <a:t>Final price  &amp; Payment plan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i="1" dirty="0" smtClean="0">
                <a:solidFill>
                  <a:srgbClr val="C00000"/>
                </a:solidFill>
              </a:rPr>
              <a:t>Tax issues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i="1" dirty="0" smtClean="0">
                <a:solidFill>
                  <a:srgbClr val="C00000"/>
                </a:solidFill>
              </a:rPr>
              <a:t>Contingencies (mortgage, problems investigation, etc.)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i="1" dirty="0" smtClean="0">
                <a:solidFill>
                  <a:srgbClr val="C00000"/>
                </a:solidFill>
              </a:rPr>
              <a:t>Withdraw without a justified cause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i="1" dirty="0" smtClean="0">
                <a:solidFill>
                  <a:srgbClr val="C00000"/>
                </a:solidFill>
              </a:rPr>
              <a:t>Deadline signing title deeds at notary</a:t>
            </a:r>
          </a:p>
          <a:p>
            <a:pPr marL="342900" indent="-342900">
              <a:buFont typeface="+mj-lt"/>
              <a:buAutoNum type="alphaLcParenR"/>
            </a:pPr>
            <a:endParaRPr lang="en-GB" b="1" i="1" dirty="0" smtClean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en-GB" b="1" i="1" dirty="0" smtClean="0">
              <a:solidFill>
                <a:srgbClr val="C00000"/>
              </a:solidFill>
            </a:endParaRPr>
          </a:p>
          <a:p>
            <a:endParaRPr lang="nl-NL" b="1" i="1" dirty="0">
              <a:solidFill>
                <a:srgbClr val="C00000"/>
              </a:solidFill>
            </a:endParaRPr>
          </a:p>
          <a:p>
            <a:pPr lvl="0"/>
            <a:endParaRPr lang="nl-NL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 descr="search_ideogra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1772816"/>
            <a:ext cx="432048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5" descr="Powerpoint-template-second-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77" y="0"/>
            <a:ext cx="8784975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2480" y="1124744"/>
            <a:ext cx="251520" cy="216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1907704" y="1340768"/>
            <a:ext cx="7236296" cy="5517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2195736" y="1772816"/>
            <a:ext cx="6768752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nl-NL" sz="2400" b="1" dirty="0" smtClean="0">
                <a:solidFill>
                  <a:srgbClr val="00B050"/>
                </a:solidFill>
              </a:rPr>
              <a:t>3. Eigendomsakte</a:t>
            </a:r>
            <a:r>
              <a:rPr lang="nl-NL" sz="2400" b="1" i="1" dirty="0" smtClean="0">
                <a:solidFill>
                  <a:srgbClr val="00B050"/>
                </a:solidFill>
              </a:rPr>
              <a:t>			  Notaris</a:t>
            </a:r>
          </a:p>
          <a:p>
            <a:pPr marL="342900" indent="-342900"/>
            <a:endParaRPr lang="nl-NL" b="1" i="1" dirty="0">
              <a:solidFill>
                <a:srgbClr val="00B050"/>
              </a:solidFill>
            </a:endParaRPr>
          </a:p>
          <a:p>
            <a:pPr marL="342900" indent="-342900"/>
            <a:r>
              <a:rPr lang="nl-NL" sz="1700" b="1" dirty="0" smtClean="0">
                <a:solidFill>
                  <a:srgbClr val="00B050"/>
                </a:solidFill>
              </a:rPr>
              <a:t>3.1 Escritura </a:t>
            </a:r>
            <a:r>
              <a:rPr lang="nl-NL" sz="1700" b="1" dirty="0" err="1" smtClean="0">
                <a:solidFill>
                  <a:srgbClr val="00B050"/>
                </a:solidFill>
              </a:rPr>
              <a:t>Publica</a:t>
            </a:r>
            <a:endParaRPr lang="nl-NL" sz="1700" b="1" dirty="0" smtClean="0">
              <a:solidFill>
                <a:srgbClr val="00B050"/>
              </a:solidFill>
            </a:endParaRPr>
          </a:p>
          <a:p>
            <a:pPr marL="342900" indent="-342900"/>
            <a:endParaRPr lang="nl-NL" sz="1700" b="1" dirty="0" smtClean="0">
              <a:solidFill>
                <a:srgbClr val="00B050"/>
              </a:solidFill>
            </a:endParaRPr>
          </a:p>
          <a:p>
            <a:pPr marL="342900" indent="-342900"/>
            <a:r>
              <a:rPr lang="nl-NL" sz="1600" b="1" dirty="0" smtClean="0">
                <a:solidFill>
                  <a:srgbClr val="00B050"/>
                </a:solidFill>
              </a:rPr>
              <a:t>          </a:t>
            </a:r>
            <a:r>
              <a:rPr lang="nl-NL" sz="1600" b="1" u="sng" dirty="0" smtClean="0">
                <a:solidFill>
                  <a:srgbClr val="00B050"/>
                </a:solidFill>
              </a:rPr>
              <a:t>De Spaanse notaris is NIET verantwoordelijk voor:</a:t>
            </a:r>
          </a:p>
          <a:p>
            <a:pPr marL="342900" indent="-342900">
              <a:buFont typeface="+mj-lt"/>
              <a:buAutoNum type="alphaLcParenR"/>
            </a:pPr>
            <a:endParaRPr lang="nl-NL" sz="1600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nl-NL" sz="1600" dirty="0" smtClean="0">
                <a:solidFill>
                  <a:srgbClr val="00B050"/>
                </a:solidFill>
              </a:rPr>
              <a:t>Juridische inhoud overeenkomst</a:t>
            </a:r>
          </a:p>
          <a:p>
            <a:pPr marL="800100" lvl="1" indent="-342900">
              <a:buFont typeface="+mj-lt"/>
              <a:buAutoNum type="alphaLcParenR"/>
            </a:pPr>
            <a:r>
              <a:rPr lang="nl-NL" sz="1600" dirty="0" smtClean="0">
                <a:solidFill>
                  <a:srgbClr val="00B050"/>
                </a:solidFill>
              </a:rPr>
              <a:t>Controle onderliggende documentatie</a:t>
            </a:r>
          </a:p>
          <a:p>
            <a:pPr marL="800100" lvl="1" indent="-342900">
              <a:buFont typeface="+mj-lt"/>
              <a:buAutoNum type="alphaLcParenR"/>
            </a:pPr>
            <a:r>
              <a:rPr lang="nl-NL" sz="1600" dirty="0" smtClean="0">
                <a:solidFill>
                  <a:srgbClr val="00B050"/>
                </a:solidFill>
              </a:rPr>
              <a:t>Registraties of overige after-sale</a:t>
            </a:r>
          </a:p>
          <a:p>
            <a:pPr marL="342900" indent="-342900">
              <a:buFont typeface="+mj-lt"/>
              <a:buAutoNum type="alphaLcParenR"/>
            </a:pPr>
            <a:endParaRPr lang="nl-NL" sz="1600" dirty="0" smtClean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nl-NL" sz="1600" dirty="0">
              <a:solidFill>
                <a:srgbClr val="00B050"/>
              </a:solidFill>
            </a:endParaRPr>
          </a:p>
          <a:p>
            <a:pPr marL="342900" indent="-342900"/>
            <a:r>
              <a:rPr lang="nl-NL" sz="1700" b="1" dirty="0" smtClean="0">
                <a:solidFill>
                  <a:srgbClr val="00B050"/>
                </a:solidFill>
              </a:rPr>
              <a:t>3.2 Betaling van de rest van de aankoopsom</a:t>
            </a:r>
          </a:p>
          <a:p>
            <a:pPr marL="342900" indent="-342900"/>
            <a:endParaRPr lang="nl-NL" sz="1700" b="1" i="1" dirty="0" smtClean="0">
              <a:solidFill>
                <a:srgbClr val="00B05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nl-NL" sz="1700" b="1" dirty="0" smtClean="0">
              <a:solidFill>
                <a:srgbClr val="00B0F0"/>
              </a:solidFill>
            </a:endParaRPr>
          </a:p>
          <a:p>
            <a:pPr marL="342900" indent="-342900">
              <a:buAutoNum type="arabicPeriod"/>
            </a:pPr>
            <a:endParaRPr lang="nl-NL" b="1" dirty="0">
              <a:solidFill>
                <a:srgbClr val="00B0F0"/>
              </a:solidFill>
            </a:endParaRPr>
          </a:p>
          <a:p>
            <a:pPr marL="342900" indent="-342900"/>
            <a:endParaRPr lang="nl-NL" b="1" dirty="0" smtClean="0">
              <a:solidFill>
                <a:srgbClr val="00B0F0"/>
              </a:solidFill>
            </a:endParaRPr>
          </a:p>
          <a:p>
            <a:endParaRPr lang="nl-NL" b="1" dirty="0" smtClean="0">
              <a:solidFill>
                <a:srgbClr val="00B0F0"/>
              </a:solidFill>
            </a:endParaRP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1" name="Picture 10" descr="5753628-173336-icon-page-curl-bla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700808"/>
            <a:ext cx="576064" cy="576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5" descr="Powerpoint-template-second-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77" y="0"/>
            <a:ext cx="8784975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2480" y="1124744"/>
            <a:ext cx="251520" cy="216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1907704" y="1340768"/>
            <a:ext cx="7236296" cy="5517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2195736" y="1772816"/>
            <a:ext cx="676875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4. </a:t>
            </a:r>
            <a:r>
              <a:rPr lang="nl-NL" sz="2400" b="1" dirty="0" err="1" smtClean="0">
                <a:solidFill>
                  <a:srgbClr val="FF0000"/>
                </a:solidFill>
              </a:rPr>
              <a:t>After</a:t>
            </a:r>
            <a:r>
              <a:rPr lang="nl-NL" sz="2400" b="1" dirty="0" smtClean="0">
                <a:solidFill>
                  <a:srgbClr val="FF0000"/>
                </a:solidFill>
              </a:rPr>
              <a:t> </a:t>
            </a:r>
            <a:r>
              <a:rPr lang="nl-NL" sz="2400" b="1" dirty="0" err="1" smtClean="0">
                <a:solidFill>
                  <a:srgbClr val="FF0000"/>
                </a:solidFill>
              </a:rPr>
              <a:t>sale</a:t>
            </a:r>
            <a:r>
              <a:rPr lang="nl-NL" sz="2400" b="1" dirty="0" smtClean="0">
                <a:solidFill>
                  <a:srgbClr val="FF0000"/>
                </a:solidFill>
              </a:rPr>
              <a:t> werkzaamheden</a:t>
            </a:r>
            <a:r>
              <a:rPr lang="nl-NL" sz="2400" b="1" i="1" dirty="0" smtClean="0">
                <a:solidFill>
                  <a:srgbClr val="FF0000"/>
                </a:solidFill>
              </a:rPr>
              <a:t>	   Advocaat /      </a:t>
            </a:r>
            <a:endParaRPr lang="nl-NL" b="1" i="1" dirty="0" smtClean="0">
              <a:solidFill>
                <a:srgbClr val="00B050"/>
              </a:solidFill>
            </a:endParaRPr>
          </a:p>
          <a:p>
            <a:pPr marL="342900" indent="-342900"/>
            <a:endParaRPr lang="nl-NL" b="1" i="1" dirty="0" smtClean="0">
              <a:solidFill>
                <a:srgbClr val="00B050"/>
              </a:solidFill>
            </a:endParaRPr>
          </a:p>
          <a:p>
            <a:pPr marL="342900" lvl="0" indent="-342900"/>
            <a:r>
              <a:rPr lang="en-GB" sz="1700" b="1" dirty="0" smtClean="0">
                <a:solidFill>
                  <a:srgbClr val="FF0000"/>
                </a:solidFill>
              </a:rPr>
              <a:t>4.1 </a:t>
            </a:r>
            <a:r>
              <a:rPr lang="en-GB" sz="1700" b="1" dirty="0" err="1" smtClean="0">
                <a:solidFill>
                  <a:srgbClr val="FF0000"/>
                </a:solidFill>
              </a:rPr>
              <a:t>Registraties</a:t>
            </a:r>
            <a:r>
              <a:rPr lang="en-GB" sz="1700" b="1" dirty="0" smtClean="0">
                <a:solidFill>
                  <a:srgbClr val="FF0000"/>
                </a:solidFill>
              </a:rPr>
              <a:t> </a:t>
            </a:r>
          </a:p>
          <a:p>
            <a:pPr marL="342900" lvl="0" indent="-342900"/>
            <a:endParaRPr lang="en-GB" sz="1600" dirty="0" smtClean="0">
              <a:solidFill>
                <a:srgbClr val="FF0000"/>
              </a:solidFill>
            </a:endParaRPr>
          </a:p>
          <a:p>
            <a:pPr marL="342900" lvl="0" indent="-342900"/>
            <a:r>
              <a:rPr lang="en-GB" sz="1600" dirty="0" smtClean="0">
                <a:solidFill>
                  <a:srgbClr val="FF0000"/>
                </a:solidFill>
              </a:rPr>
              <a:t>	a) </a:t>
            </a:r>
            <a:r>
              <a:rPr lang="en-GB" sz="1600" dirty="0" err="1" smtClean="0">
                <a:solidFill>
                  <a:srgbClr val="FF0000"/>
                </a:solidFill>
              </a:rPr>
              <a:t>Registro</a:t>
            </a:r>
            <a:r>
              <a:rPr lang="en-GB" sz="1600" dirty="0" smtClean="0">
                <a:solidFill>
                  <a:srgbClr val="FF0000"/>
                </a:solidFill>
              </a:rPr>
              <a:t> de la </a:t>
            </a:r>
            <a:r>
              <a:rPr lang="en-GB" sz="1600" dirty="0" err="1" smtClean="0">
                <a:solidFill>
                  <a:srgbClr val="FF0000"/>
                </a:solidFill>
              </a:rPr>
              <a:t>Propiedad</a:t>
            </a:r>
            <a:endParaRPr lang="en-GB" sz="1600" dirty="0" smtClean="0">
              <a:solidFill>
                <a:srgbClr val="FF0000"/>
              </a:solidFill>
            </a:endParaRPr>
          </a:p>
          <a:p>
            <a:pPr marL="342900" lvl="0" indent="-342900"/>
            <a:r>
              <a:rPr lang="en-GB" sz="1600" dirty="0">
                <a:solidFill>
                  <a:srgbClr val="FF0000"/>
                </a:solidFill>
              </a:rPr>
              <a:t>	</a:t>
            </a:r>
            <a:r>
              <a:rPr lang="en-GB" sz="1600" dirty="0" smtClean="0">
                <a:solidFill>
                  <a:srgbClr val="FF0000"/>
                </a:solidFill>
              </a:rPr>
              <a:t>b) </a:t>
            </a:r>
            <a:r>
              <a:rPr lang="en-GB" sz="1600" dirty="0" err="1" smtClean="0">
                <a:solidFill>
                  <a:srgbClr val="FF0000"/>
                </a:solidFill>
              </a:rPr>
              <a:t>Catastro</a:t>
            </a:r>
            <a:endParaRPr lang="en-GB" sz="1600" dirty="0" smtClean="0">
              <a:solidFill>
                <a:srgbClr val="FF0000"/>
              </a:solidFill>
            </a:endParaRPr>
          </a:p>
          <a:p>
            <a:pPr marL="342900" lvl="0" indent="-342900">
              <a:buFont typeface="+mj-lt"/>
              <a:buAutoNum type="alphaLcParenR"/>
            </a:pPr>
            <a:endParaRPr lang="nl-NL" sz="1700" b="1" dirty="0">
              <a:solidFill>
                <a:srgbClr val="FF0000"/>
              </a:solidFill>
            </a:endParaRPr>
          </a:p>
          <a:p>
            <a:pPr marL="342900" lvl="0" indent="-342900"/>
            <a:r>
              <a:rPr lang="en-GB" sz="1700" b="1" dirty="0" smtClean="0">
                <a:solidFill>
                  <a:srgbClr val="FF0000"/>
                </a:solidFill>
              </a:rPr>
              <a:t>4.2 </a:t>
            </a:r>
            <a:r>
              <a:rPr lang="en-GB" sz="1700" b="1" dirty="0" err="1" smtClean="0">
                <a:solidFill>
                  <a:srgbClr val="FF0000"/>
                </a:solidFill>
              </a:rPr>
              <a:t>Overdrachtsbelasting</a:t>
            </a:r>
            <a:endParaRPr lang="en-GB" sz="1700" b="1" dirty="0" smtClean="0">
              <a:solidFill>
                <a:srgbClr val="FF0000"/>
              </a:solidFill>
            </a:endParaRPr>
          </a:p>
          <a:p>
            <a:pPr marL="342900" lvl="0" indent="-342900">
              <a:buFont typeface="+mj-lt"/>
              <a:buAutoNum type="alphaLcParenR"/>
            </a:pPr>
            <a:endParaRPr lang="nl-NL" sz="1700" b="1" dirty="0">
              <a:solidFill>
                <a:srgbClr val="FF0000"/>
              </a:solidFill>
            </a:endParaRPr>
          </a:p>
          <a:p>
            <a:pPr marL="342900" lvl="0" indent="-342900"/>
            <a:r>
              <a:rPr lang="en-GB" sz="1700" b="1" dirty="0" smtClean="0">
                <a:solidFill>
                  <a:srgbClr val="FF0000"/>
                </a:solidFill>
              </a:rPr>
              <a:t>4.3 </a:t>
            </a:r>
            <a:r>
              <a:rPr lang="en-GB" sz="1700" b="1" dirty="0" err="1" smtClean="0">
                <a:solidFill>
                  <a:srgbClr val="FF0000"/>
                </a:solidFill>
              </a:rPr>
              <a:t>Servicecontracten</a:t>
            </a:r>
            <a:endParaRPr lang="en-GB" sz="1700" b="1" dirty="0" smtClean="0">
              <a:solidFill>
                <a:srgbClr val="FF0000"/>
              </a:solidFill>
            </a:endParaRPr>
          </a:p>
          <a:p>
            <a:pPr marL="342900" lvl="0" indent="-342900">
              <a:buFont typeface="+mj-lt"/>
              <a:buAutoNum type="alphaLcParenR"/>
            </a:pPr>
            <a:endParaRPr lang="nl-NL" sz="1700" b="1" dirty="0">
              <a:solidFill>
                <a:srgbClr val="FF0000"/>
              </a:solidFill>
            </a:endParaRPr>
          </a:p>
          <a:p>
            <a:pPr marL="342900" indent="-342900"/>
            <a:r>
              <a:rPr lang="en-GB" sz="1700" b="1" dirty="0" smtClean="0">
                <a:solidFill>
                  <a:srgbClr val="FF0000"/>
                </a:solidFill>
              </a:rPr>
              <a:t>4.4 Testament</a:t>
            </a:r>
            <a:r>
              <a:rPr lang="en-GB" sz="1700" b="1" i="1" dirty="0" smtClean="0">
                <a:solidFill>
                  <a:srgbClr val="FF0000"/>
                </a:solidFill>
              </a:rPr>
              <a:t> </a:t>
            </a:r>
            <a:endParaRPr lang="nl-NL" sz="1700" b="1" i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nl-NL" sz="1700" b="1" dirty="0" smtClean="0">
              <a:solidFill>
                <a:srgbClr val="00B0F0"/>
              </a:solidFill>
            </a:endParaRPr>
          </a:p>
          <a:p>
            <a:pPr marL="342900" indent="-342900">
              <a:buAutoNum type="arabicPeriod"/>
            </a:pPr>
            <a:endParaRPr lang="nl-NL" b="1" dirty="0">
              <a:solidFill>
                <a:srgbClr val="00B0F0"/>
              </a:solidFill>
            </a:endParaRPr>
          </a:p>
          <a:p>
            <a:pPr marL="342900" indent="-342900"/>
            <a:endParaRPr lang="nl-NL" b="1" dirty="0" smtClean="0">
              <a:solidFill>
                <a:srgbClr val="00B0F0"/>
              </a:solidFill>
            </a:endParaRPr>
          </a:p>
          <a:p>
            <a:endParaRPr lang="nl-NL" b="1" dirty="0" smtClean="0">
              <a:solidFill>
                <a:srgbClr val="00B0F0"/>
              </a:solidFill>
            </a:endParaRPr>
          </a:p>
          <a:p>
            <a:endParaRPr lang="nl-NL" dirty="0"/>
          </a:p>
          <a:p>
            <a:endParaRPr lang="nl-NL" dirty="0"/>
          </a:p>
        </p:txBody>
      </p:sp>
      <p:sp>
        <p:nvSpPr>
          <p:cNvPr id="12" name="TextBox 11"/>
          <p:cNvSpPr txBox="1"/>
          <p:nvPr/>
        </p:nvSpPr>
        <p:spPr>
          <a:xfrm>
            <a:off x="6948861" y="2132856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i="1" dirty="0" smtClean="0">
                <a:solidFill>
                  <a:srgbClr val="FF0000"/>
                </a:solidFill>
              </a:rPr>
              <a:t>Adviseur</a:t>
            </a:r>
            <a:endParaRPr lang="nl-NL" sz="2400" dirty="0"/>
          </a:p>
        </p:txBody>
      </p:sp>
      <p:pic>
        <p:nvPicPr>
          <p:cNvPr id="13" name="Picture 12" descr="travel_bag_suitcas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700808"/>
            <a:ext cx="504056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5" descr="Powerpoint-template-second-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77" y="0"/>
            <a:ext cx="8784975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2480" y="1124744"/>
            <a:ext cx="251520" cy="216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1907704" y="1340768"/>
            <a:ext cx="7236296" cy="5517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2195736" y="1772816"/>
            <a:ext cx="67687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Meer informatie </a:t>
            </a:r>
            <a:endParaRPr lang="nl-NL" sz="2400" dirty="0" smtClean="0"/>
          </a:p>
          <a:p>
            <a:pPr marL="342900" indent="-342900"/>
            <a:endParaRPr lang="nl-NL" b="1" i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1700" b="1" dirty="0" smtClean="0"/>
              <a:t>Wine Bar</a:t>
            </a:r>
            <a:endParaRPr lang="en-GB" sz="160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1700" b="1" dirty="0" smtClean="0"/>
              <a:t>Stand C&amp;D (nr. 111)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1700" b="1" dirty="0" smtClean="0"/>
              <a:t>Brochure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1700" b="1" dirty="0" smtClean="0"/>
              <a:t>Website (</a:t>
            </a:r>
            <a:r>
              <a:rPr lang="en-GB" sz="1700" b="1" dirty="0" err="1" smtClean="0"/>
              <a:t>inhoud</a:t>
            </a:r>
            <a:r>
              <a:rPr lang="en-GB" sz="1700" b="1" dirty="0" smtClean="0"/>
              <a:t> seminar </a:t>
            </a:r>
            <a:r>
              <a:rPr lang="en-GB" sz="1700" b="1" dirty="0" err="1" smtClean="0"/>
              <a:t>Nederlands</a:t>
            </a:r>
            <a:r>
              <a:rPr lang="en-GB" sz="1700" b="1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700" b="1" dirty="0" smtClean="0"/>
              <a:t>Mail (info@cdsolicitors.com)</a:t>
            </a:r>
            <a:endParaRPr lang="nl-NL" sz="1700" b="1" i="1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sz="1700" b="1" dirty="0" smtClean="0"/>
          </a:p>
          <a:p>
            <a:pPr marL="342900" indent="-342900">
              <a:buAutoNum type="arabicPeriod"/>
            </a:pPr>
            <a:endParaRPr lang="nl-NL" b="1" dirty="0"/>
          </a:p>
          <a:p>
            <a:pPr marL="342900" indent="-342900"/>
            <a:endParaRPr lang="nl-NL" b="1" dirty="0" smtClean="0"/>
          </a:p>
          <a:p>
            <a:endParaRPr lang="nl-NL" b="1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2" name="Picture 11" descr="Advocaat-Costa-del-Sol---exterieur.jpg"/>
          <p:cNvPicPr>
            <a:picLocks noChangeAspect="1"/>
          </p:cNvPicPr>
          <p:nvPr/>
        </p:nvPicPr>
        <p:blipFill>
          <a:blip r:embed="rId3" cstate="print"/>
          <a:srcRect t="19446" b="6027"/>
          <a:stretch>
            <a:fillRect/>
          </a:stretch>
        </p:blipFill>
        <p:spPr>
          <a:xfrm>
            <a:off x="2627784" y="4422327"/>
            <a:ext cx="5706435" cy="2175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74</Words>
  <Application>Microsoft Office PowerPoint</Application>
  <PresentationFormat>Presentación en pantalla (4:3)</PresentationFormat>
  <Paragraphs>114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Robari</dc:creator>
  <cp:lastModifiedBy>CYD Secretaria</cp:lastModifiedBy>
  <cp:revision>24</cp:revision>
  <dcterms:created xsi:type="dcterms:W3CDTF">2014-03-13T18:38:53Z</dcterms:created>
  <dcterms:modified xsi:type="dcterms:W3CDTF">2014-03-25T12:38:06Z</dcterms:modified>
</cp:coreProperties>
</file>